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4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bold r:id="rId13"/>
      <p:boldItalic r:id="rId14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35B92AB-5A09-4C33-B45C-3A81C97FEAC5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A96A0C-88D8-4D3A-E6B7-E9627474E8A4}" name="Cornelio Isaac Ramirez Cabildo" initials="CIRC" userId="S::cramirec@sct.gob.mx::e84f5e87-0a00-4adb-92ed-1f1c0a7c0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EC9A2"/>
    <a:srgbClr val="6A1C3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4" autoAdjust="0"/>
    <p:restoredTop sz="95223" autoAdjust="0"/>
  </p:normalViewPr>
  <p:slideViewPr>
    <p:cSldViewPr snapToGrid="0" snapToObjects="1">
      <p:cViewPr varScale="1">
        <p:scale>
          <a:sx n="72" d="100"/>
          <a:sy n="72" d="100"/>
        </p:scale>
        <p:origin x="85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8/10/relationships/authors" Target="author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endParaRPr/>
          </a:p>
        </p:txBody>
      </p:sp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01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  <a:defRPr sz="4400" b="1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74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rgbClr val="6E152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body" idx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body" idx="2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040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Google Shape;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899" y="253995"/>
            <a:ext cx="2760137" cy="57198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1"/>
          <p:cNvSpPr/>
          <p:nvPr/>
        </p:nvSpPr>
        <p:spPr>
          <a:xfrm>
            <a:off x="9677401" y="5334000"/>
            <a:ext cx="2315636" cy="13874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921" y="5892348"/>
            <a:ext cx="1877731" cy="829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32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de título">
  <p:cSld name="2_Diapositiva de título">
    <p:bg>
      <p:bgPr>
        <a:solidFill>
          <a:srgbClr val="FFFFFF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C9A2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rgbClr val="DEC9A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469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16507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899" y="253995"/>
            <a:ext cx="2760137" cy="57198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"/>
          <p:cNvSpPr/>
          <p:nvPr/>
        </p:nvSpPr>
        <p:spPr>
          <a:xfrm>
            <a:off x="288316" y="561467"/>
            <a:ext cx="6465221" cy="101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spAutoFit/>
          </a:bodyPr>
          <a:lstStyle/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  <a:tabLst/>
              <a:defRPr/>
            </a:pPr>
            <a:r>
              <a:rPr kumimoji="0" lang="es-MX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tabLst/>
              <a:defRPr/>
            </a:pPr>
            <a:r>
              <a:rPr kumimoji="0" lang="es-MX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Construcción a 4 carriles de circulación 5.4 km, 2 distribuidores a desnivel: Gregorio García (3 tramos) km 2+600 y El Vergel km 11+000, 2 PSV, 1 PIV y Puente (Unión Santa Rita km 0+000.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9" name="Google Shape;49;p2"/>
          <p:cNvGraphicFramePr/>
          <p:nvPr/>
        </p:nvGraphicFramePr>
        <p:xfrm>
          <a:off x="1947155" y="4067449"/>
          <a:ext cx="2520000" cy="893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8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100.0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Google Shape;50;p2"/>
          <p:cNvSpPr txBox="1">
            <a:spLocks noGrp="1"/>
          </p:cNvSpPr>
          <p:nvPr>
            <p:ph type="title"/>
          </p:nvPr>
        </p:nvSpPr>
        <p:spPr>
          <a:xfrm>
            <a:off x="251337" y="212136"/>
            <a:ext cx="11424920" cy="65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1800"/>
              <a:buFont typeface="Montserrat SemiBold"/>
              <a:buNone/>
            </a:pPr>
            <a:r>
              <a:rPr lang="es-MX" sz="1800"/>
              <a:t>Modernización del Segundo Periférico de Gómez Palacio - Torreón.</a:t>
            </a:r>
            <a:endParaRPr/>
          </a:p>
        </p:txBody>
      </p:sp>
      <p:sp>
        <p:nvSpPr>
          <p:cNvPr id="51" name="Google Shape;51;p2"/>
          <p:cNvSpPr txBox="1"/>
          <p:nvPr/>
        </p:nvSpPr>
        <p:spPr>
          <a:xfrm>
            <a:off x="6924456" y="4472828"/>
            <a:ext cx="5163316" cy="188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75" rIns="62325" bIns="52775" anchor="t" anchorCtr="0">
            <a:spAutoFit/>
          </a:bodyPr>
          <a:lstStyle/>
          <a:p>
            <a:pPr marL="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Montserrat"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Beneficios: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Montserrat"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20 minutos.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7938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6E152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9388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1,212,269 habitantes de los municipios de Gómez Palacio, Torreón y Lerdo.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7938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directos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: 2,213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indirectos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: 8,851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52" name="Google Shape;52;p2"/>
          <p:cNvGraphicFramePr/>
          <p:nvPr>
            <p:extLst>
              <p:ext uri="{D42A27DB-BD31-4B8C-83A1-F6EECF244321}">
                <p14:modId xmlns:p14="http://schemas.microsoft.com/office/powerpoint/2010/main" val="2547828617"/>
              </p:ext>
            </p:extLst>
          </p:nvPr>
        </p:nvGraphicFramePr>
        <p:xfrm>
          <a:off x="1148380" y="1596299"/>
          <a:ext cx="4266650" cy="2381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SEP-2013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DIC-201</a:t>
                      </a:r>
                      <a:r>
                        <a:rPr lang="es-MX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1,022.9 MDP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5.4 km,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s-MX" sz="11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s-MX" sz="9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Distribuidores,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PSV, 1 PIV y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ontserrat"/>
                        <a:buNone/>
                      </a:pPr>
                      <a:r>
                        <a:rPr lang="es-MX" sz="9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Puente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          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2022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1,022.9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ontserrat"/>
                        <a:buNone/>
                      </a:pPr>
                      <a:r>
                        <a:rPr lang="es-MX" sz="105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5.4 km,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s-MX" sz="12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s-MX" sz="10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Distribuidores,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PSV, 1 PIV y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ontserrat"/>
                        <a:buNone/>
                      </a:pPr>
                      <a:r>
                        <a:rPr lang="es-MX" sz="10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Puente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31.2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O.C. (Alumbrado)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3" name="Google Shape;53;p2"/>
          <p:cNvGraphicFramePr/>
          <p:nvPr/>
        </p:nvGraphicFramePr>
        <p:xfrm>
          <a:off x="1237156" y="5056463"/>
          <a:ext cx="4177850" cy="16867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0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Calendario Fiscal Concluido (</a:t>
                      </a:r>
                      <a:r>
                        <a:rPr lang="es-MX" sz="8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13096300010)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Conciliar la instalación del alumbrado por parte del Gobierno del Estado.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4" name="Google Shape;54;p2"/>
          <p:cNvGrpSpPr/>
          <p:nvPr/>
        </p:nvGrpSpPr>
        <p:grpSpPr>
          <a:xfrm>
            <a:off x="7056397" y="910267"/>
            <a:ext cx="4577643" cy="3230345"/>
            <a:chOff x="6981753" y="749950"/>
            <a:chExt cx="4577643" cy="3230345"/>
          </a:xfrm>
        </p:grpSpPr>
        <p:pic>
          <p:nvPicPr>
            <p:cNvPr id="55" name="Google Shape;55;p2"/>
            <p:cNvPicPr preferRelativeResize="0"/>
            <p:nvPr/>
          </p:nvPicPr>
          <p:blipFill rotWithShape="1">
            <a:blip r:embed="rId4">
              <a:alphaModFix/>
            </a:blip>
            <a:srcRect l="11448" t="8930" r="14170" b="3270"/>
            <a:stretch/>
          </p:blipFill>
          <p:spPr>
            <a:xfrm>
              <a:off x="6981753" y="749950"/>
              <a:ext cx="4577643" cy="323034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" name="Google Shape;56;p2"/>
            <p:cNvSpPr/>
            <p:nvPr/>
          </p:nvSpPr>
          <p:spPr>
            <a:xfrm>
              <a:off x="8512477" y="1944062"/>
              <a:ext cx="1957887" cy="570960"/>
            </a:xfrm>
            <a:custGeom>
              <a:avLst/>
              <a:gdLst/>
              <a:ahLst/>
              <a:cxnLst/>
              <a:rect l="l" t="t" r="r" b="b"/>
              <a:pathLst>
                <a:path w="1734809" h="529702" extrusionOk="0">
                  <a:moveTo>
                    <a:pt x="1734809" y="270079"/>
                  </a:moveTo>
                  <a:cubicBezTo>
                    <a:pt x="1697486" y="258882"/>
                    <a:pt x="1647791" y="284863"/>
                    <a:pt x="1584611" y="301057"/>
                  </a:cubicBezTo>
                  <a:cubicBezTo>
                    <a:pt x="1521431" y="317251"/>
                    <a:pt x="1498802" y="332285"/>
                    <a:pt x="1355731" y="367244"/>
                  </a:cubicBezTo>
                  <a:cubicBezTo>
                    <a:pt x="1212660" y="402203"/>
                    <a:pt x="781882" y="475476"/>
                    <a:pt x="726184" y="510811"/>
                  </a:cubicBezTo>
                  <a:cubicBezTo>
                    <a:pt x="670486" y="546146"/>
                    <a:pt x="619224" y="533826"/>
                    <a:pt x="556717" y="457584"/>
                  </a:cubicBezTo>
                  <a:cubicBezTo>
                    <a:pt x="494210" y="381342"/>
                    <a:pt x="429870" y="128767"/>
                    <a:pt x="351139" y="53358"/>
                  </a:cubicBezTo>
                  <a:cubicBezTo>
                    <a:pt x="272408" y="-22051"/>
                    <a:pt x="142853" y="4285"/>
                    <a:pt x="84330" y="5128"/>
                  </a:cubicBezTo>
                  <a:cubicBezTo>
                    <a:pt x="25807" y="5971"/>
                    <a:pt x="28110" y="40652"/>
                    <a:pt x="0" y="58414"/>
                  </a:cubicBezTo>
                </a:path>
              </a:pathLst>
            </a:custGeom>
            <a:noFill/>
            <a:ln w="476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 txBox="1"/>
            <p:nvPr/>
          </p:nvSpPr>
          <p:spPr>
            <a:xfrm>
              <a:off x="7438499" y="2114126"/>
              <a:ext cx="1140641" cy="2308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s-MX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Gómez Palacio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611671" y="2289731"/>
              <a:ext cx="152459" cy="13462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 txBox="1"/>
            <p:nvPr/>
          </p:nvSpPr>
          <p:spPr>
            <a:xfrm>
              <a:off x="10802425" y="3255184"/>
              <a:ext cx="748471" cy="2308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s-MX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Torreón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259880" y="3021245"/>
              <a:ext cx="152459" cy="13462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" name="Google Shape;61;p2"/>
            <p:cNvGrpSpPr/>
            <p:nvPr/>
          </p:nvGrpSpPr>
          <p:grpSpPr>
            <a:xfrm>
              <a:off x="6990299" y="3317173"/>
              <a:ext cx="1140862" cy="639181"/>
              <a:chOff x="6865406" y="3582889"/>
              <a:chExt cx="1151949" cy="639181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6865406" y="3582889"/>
                <a:ext cx="1151949" cy="639181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Calibri"/>
                  <a:buNone/>
                  <a:tabLst/>
                  <a:defRPr/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" name="Google Shape;63;p2"/>
              <p:cNvGrpSpPr/>
              <p:nvPr/>
            </p:nvGrpSpPr>
            <p:grpSpPr>
              <a:xfrm>
                <a:off x="6906292" y="3599630"/>
                <a:ext cx="1072479" cy="585710"/>
                <a:chOff x="8219902" y="3502074"/>
                <a:chExt cx="780949" cy="341631"/>
              </a:xfrm>
            </p:grpSpPr>
            <p:sp>
              <p:nvSpPr>
                <p:cNvPr id="64" name="Google Shape;64;p2"/>
                <p:cNvSpPr/>
                <p:nvPr/>
              </p:nvSpPr>
              <p:spPr>
                <a:xfrm>
                  <a:off x="8219903" y="3502074"/>
                  <a:ext cx="780948" cy="6550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Montserrat"/>
                    <a:buNone/>
                    <a:tabLst/>
                    <a:defRPr/>
                  </a:pPr>
                  <a:r>
                    <a:rPr kumimoji="0" lang="es-MX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ontserrat"/>
                      <a:ea typeface="Montserrat"/>
                      <a:cs typeface="Montserrat"/>
                      <a:sym typeface="Montserrat"/>
                    </a:rPr>
                    <a:t>SIMBOLOGÍA</a:t>
                  </a: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8219902" y="3567579"/>
                  <a:ext cx="780948" cy="276126"/>
                </a:xfrm>
                <a:prstGeom prst="roundRect">
                  <a:avLst>
                    <a:gd name="adj" fmla="val 4287"/>
                  </a:avLst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alibri"/>
                    <a:buNone/>
                    <a:tabLst/>
                    <a:defRPr/>
                  </a:pPr>
                  <a:endPara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8300841" y="3583826"/>
                  <a:ext cx="51618" cy="42607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alibri"/>
                    <a:buNone/>
                    <a:tabLst/>
                    <a:defRPr/>
                  </a:pPr>
                  <a:endPara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8238729" y="3652370"/>
                  <a:ext cx="162697" cy="4260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alibri"/>
                    <a:buNone/>
                    <a:tabLst/>
                    <a:defRPr/>
                  </a:pPr>
                  <a:endPara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8238729" y="3720070"/>
                  <a:ext cx="162697" cy="4260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alibri"/>
                    <a:buNone/>
                    <a:tabLst/>
                    <a:defRPr/>
                  </a:pPr>
                  <a:endPara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8238729" y="3792646"/>
                  <a:ext cx="162697" cy="4260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alibri"/>
                    <a:buNone/>
                    <a:tabLst/>
                    <a:defRPr/>
                  </a:pPr>
                  <a:endPara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8402444" y="3573220"/>
                  <a:ext cx="438414" cy="6550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"/>
                    <a:buFont typeface="Montserrat"/>
                    <a:buNone/>
                    <a:tabLst/>
                    <a:defRPr/>
                  </a:pPr>
                  <a:r>
                    <a:rPr kumimoji="0" lang="es-MX" sz="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ontserrat"/>
                      <a:ea typeface="Montserrat"/>
                      <a:cs typeface="Montserrat"/>
                      <a:sym typeface="Montserrat"/>
                    </a:rPr>
                    <a:t>POBLACIÓN</a:t>
                  </a: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8400483" y="3644718"/>
                  <a:ext cx="563676" cy="5645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"/>
                    <a:buFont typeface="Montserrat"/>
                    <a:buNone/>
                    <a:tabLst/>
                    <a:defRPr/>
                  </a:pPr>
                  <a:r>
                    <a:rPr kumimoji="0" lang="es-MX" sz="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ontserrat"/>
                      <a:ea typeface="Montserrat"/>
                      <a:cs typeface="Montserrat"/>
                      <a:sym typeface="Montserrat"/>
                    </a:rPr>
                    <a:t>MODERNIZADO</a:t>
                  </a: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8401514" y="3710869"/>
                  <a:ext cx="563676" cy="5645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"/>
                    <a:buFont typeface="Montserrat"/>
                    <a:buNone/>
                    <a:tabLst/>
                    <a:defRPr/>
                  </a:pPr>
                  <a:r>
                    <a:rPr kumimoji="0" lang="es-MX" sz="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ontserrat"/>
                      <a:ea typeface="Montserrat"/>
                      <a:cs typeface="Montserrat"/>
                      <a:sym typeface="Montserrat"/>
                    </a:rPr>
                    <a:t>EN PROCESO</a:t>
                  </a: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8401427" y="3781150"/>
                  <a:ext cx="599423" cy="5645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"/>
                    <a:buFont typeface="Montserrat"/>
                    <a:buNone/>
                    <a:tabLst/>
                    <a:defRPr/>
                  </a:pPr>
                  <a:r>
                    <a:rPr kumimoji="0" lang="es-MX" sz="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ontserrat"/>
                      <a:ea typeface="Montserrat"/>
                      <a:cs typeface="Montserrat"/>
                      <a:sym typeface="Montserrat"/>
                    </a:rPr>
                    <a:t>POR MODERNIZAR</a:t>
                  </a: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4" name="Google Shape;74;p2"/>
            <p:cNvSpPr/>
            <p:nvPr/>
          </p:nvSpPr>
          <p:spPr>
            <a:xfrm>
              <a:off x="8512476" y="1944062"/>
              <a:ext cx="1957887" cy="570960"/>
            </a:xfrm>
            <a:custGeom>
              <a:avLst/>
              <a:gdLst/>
              <a:ahLst/>
              <a:cxnLst/>
              <a:rect l="l" t="t" r="r" b="b"/>
              <a:pathLst>
                <a:path w="1734809" h="529702" extrusionOk="0">
                  <a:moveTo>
                    <a:pt x="1734809" y="270079"/>
                  </a:moveTo>
                  <a:cubicBezTo>
                    <a:pt x="1697486" y="258882"/>
                    <a:pt x="1647791" y="284863"/>
                    <a:pt x="1584611" y="301057"/>
                  </a:cubicBezTo>
                  <a:cubicBezTo>
                    <a:pt x="1521431" y="317251"/>
                    <a:pt x="1498802" y="332285"/>
                    <a:pt x="1355731" y="367244"/>
                  </a:cubicBezTo>
                  <a:cubicBezTo>
                    <a:pt x="1212660" y="402203"/>
                    <a:pt x="781882" y="475476"/>
                    <a:pt x="726184" y="510811"/>
                  </a:cubicBezTo>
                  <a:cubicBezTo>
                    <a:pt x="670486" y="546146"/>
                    <a:pt x="619224" y="533826"/>
                    <a:pt x="556717" y="457584"/>
                  </a:cubicBezTo>
                  <a:cubicBezTo>
                    <a:pt x="494210" y="381342"/>
                    <a:pt x="429870" y="128767"/>
                    <a:pt x="351139" y="53358"/>
                  </a:cubicBezTo>
                  <a:cubicBezTo>
                    <a:pt x="272408" y="-22051"/>
                    <a:pt x="142853" y="4285"/>
                    <a:pt x="84330" y="5128"/>
                  </a:cubicBezTo>
                  <a:cubicBezTo>
                    <a:pt x="25807" y="5971"/>
                    <a:pt x="28110" y="40652"/>
                    <a:pt x="0" y="58414"/>
                  </a:cubicBezTo>
                </a:path>
              </a:pathLst>
            </a:custGeom>
            <a:noFill/>
            <a:ln w="3175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2"/>
          <p:cNvSpPr/>
          <p:nvPr/>
        </p:nvSpPr>
        <p:spPr>
          <a:xfrm>
            <a:off x="9311597" y="2651628"/>
            <a:ext cx="201542" cy="77670"/>
          </a:xfrm>
          <a:custGeom>
            <a:avLst/>
            <a:gdLst/>
            <a:ahLst/>
            <a:cxnLst/>
            <a:rect l="l" t="t" r="r" b="b"/>
            <a:pathLst>
              <a:path w="201542" h="77670" extrusionOk="0">
                <a:moveTo>
                  <a:pt x="0" y="77670"/>
                </a:moveTo>
                <a:lnTo>
                  <a:pt x="22393" y="18939"/>
                </a:lnTo>
                <a:cubicBezTo>
                  <a:pt x="48741" y="17757"/>
                  <a:pt x="72009" y="1182"/>
                  <a:pt x="98357" y="0"/>
                </a:cubicBezTo>
                <a:lnTo>
                  <a:pt x="179148" y="22671"/>
                </a:lnTo>
                <a:lnTo>
                  <a:pt x="201542" y="77670"/>
                </a:lnTo>
                <a:lnTo>
                  <a:pt x="157247" y="77670"/>
                </a:lnTo>
                <a:cubicBezTo>
                  <a:pt x="145428" y="71614"/>
                  <a:pt x="140041" y="48714"/>
                  <a:pt x="130628" y="41332"/>
                </a:cubicBezTo>
                <a:cubicBezTo>
                  <a:pt x="121215" y="33950"/>
                  <a:pt x="80451" y="31052"/>
                  <a:pt x="66062" y="37108"/>
                </a:cubicBezTo>
                <a:lnTo>
                  <a:pt x="44295" y="77670"/>
                </a:lnTo>
                <a:lnTo>
                  <a:pt x="0" y="77670"/>
                </a:lnTo>
                <a:close/>
              </a:path>
            </a:pathLst>
          </a:cu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 rot="10800000">
            <a:off x="9311597" y="2556189"/>
            <a:ext cx="201542" cy="77670"/>
          </a:xfrm>
          <a:custGeom>
            <a:avLst/>
            <a:gdLst/>
            <a:ahLst/>
            <a:cxnLst/>
            <a:rect l="l" t="t" r="r" b="b"/>
            <a:pathLst>
              <a:path w="201542" h="77670" extrusionOk="0">
                <a:moveTo>
                  <a:pt x="0" y="77670"/>
                </a:moveTo>
                <a:lnTo>
                  <a:pt x="22393" y="18939"/>
                </a:lnTo>
                <a:cubicBezTo>
                  <a:pt x="48741" y="17757"/>
                  <a:pt x="72009" y="1182"/>
                  <a:pt x="98357" y="0"/>
                </a:cubicBezTo>
                <a:lnTo>
                  <a:pt x="179148" y="22671"/>
                </a:lnTo>
                <a:lnTo>
                  <a:pt x="201542" y="77670"/>
                </a:lnTo>
                <a:lnTo>
                  <a:pt x="157247" y="77670"/>
                </a:lnTo>
                <a:cubicBezTo>
                  <a:pt x="145428" y="71614"/>
                  <a:pt x="140041" y="48714"/>
                  <a:pt x="130628" y="41332"/>
                </a:cubicBezTo>
                <a:cubicBezTo>
                  <a:pt x="121215" y="33950"/>
                  <a:pt x="80451" y="31052"/>
                  <a:pt x="66062" y="37108"/>
                </a:cubicBezTo>
                <a:lnTo>
                  <a:pt x="44295" y="77670"/>
                </a:lnTo>
                <a:lnTo>
                  <a:pt x="0" y="77670"/>
                </a:lnTo>
                <a:close/>
              </a:path>
            </a:pathLst>
          </a:cu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8964162" y="2211747"/>
            <a:ext cx="154435" cy="117794"/>
          </a:xfrm>
          <a:prstGeom prst="ellipse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8965819" y="2215546"/>
            <a:ext cx="154435" cy="117794"/>
          </a:xfrm>
          <a:prstGeom prst="ellipse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10423103" y="2343453"/>
            <a:ext cx="154435" cy="117794"/>
          </a:xfrm>
          <a:prstGeom prst="ellipse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10424760" y="2347252"/>
            <a:ext cx="154435" cy="117794"/>
          </a:xfrm>
          <a:prstGeom prst="ellipse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8620187" y="2085215"/>
            <a:ext cx="79905" cy="65665"/>
          </a:xfrm>
          <a:prstGeom prst="ellipse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8621844" y="2089014"/>
            <a:ext cx="79905" cy="65665"/>
          </a:xfrm>
          <a:prstGeom prst="ellipse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8812539" y="2067747"/>
            <a:ext cx="79905" cy="65665"/>
          </a:xfrm>
          <a:prstGeom prst="ellipse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8814196" y="2071546"/>
            <a:ext cx="79905" cy="65665"/>
          </a:xfrm>
          <a:prstGeom prst="ellipse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9118597" y="2468643"/>
            <a:ext cx="79905" cy="65665"/>
          </a:xfrm>
          <a:prstGeom prst="ellipse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9120254" y="2472442"/>
            <a:ext cx="79905" cy="65665"/>
          </a:xfrm>
          <a:prstGeom prst="ellipse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6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2418</TotalTime>
  <Words>226</Words>
  <Application>Microsoft Office PowerPoint</Application>
  <PresentationFormat>Panorámica</PresentationFormat>
  <Paragraphs>61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Montserrat</vt:lpstr>
      <vt:lpstr>Montserrat SemiBold</vt:lpstr>
      <vt:lpstr>Arial</vt:lpstr>
      <vt:lpstr>Calibri</vt:lpstr>
      <vt:lpstr>6_Tema de Office</vt:lpstr>
      <vt:lpstr>Modernización del Segundo Periférico de Gómez Palacio - Torreón.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127</cp:revision>
  <cp:lastPrinted>2023-04-19T19:51:05Z</cp:lastPrinted>
  <dcterms:created xsi:type="dcterms:W3CDTF">2018-12-04T03:27:02Z</dcterms:created>
  <dcterms:modified xsi:type="dcterms:W3CDTF">2023-05-23T18:26:42Z</dcterms:modified>
</cp:coreProperties>
</file>